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0" autoAdjust="0"/>
  </p:normalViewPr>
  <p:slideViewPr>
    <p:cSldViewPr>
      <p:cViewPr>
        <p:scale>
          <a:sx n="83" d="100"/>
          <a:sy n="83" d="100"/>
        </p:scale>
        <p:origin x="-9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C09F2-87CE-47BF-BBA9-13119243E51C}" type="datetimeFigureOut">
              <a:rPr lang="en-GB" smtClean="0"/>
              <a:t>03/05/2016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CC489-93D1-45DA-9A80-F5E60139FF60}" type="slidenum">
              <a:rPr lang="en-GB" smtClean="0"/>
              <a:t>‹#›</a:t>
            </a:fld>
            <a:endParaRPr lang="en-GB"/>
          </a:p>
        </p:txBody>
      </p:sp>
    </p:spTree>
    <p:extLst>
      <p:ext uri="{BB962C8B-B14F-4D97-AF65-F5344CB8AC3E}">
        <p14:creationId xmlns:p14="http://schemas.microsoft.com/office/powerpoint/2010/main" val="177221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7CC489-93D1-45DA-9A80-F5E60139FF60}" type="slidenum">
              <a:rPr lang="en-GB" smtClean="0"/>
              <a:t>1</a:t>
            </a:fld>
            <a:endParaRPr lang="en-GB"/>
          </a:p>
        </p:txBody>
      </p:sp>
    </p:spTree>
    <p:extLst>
      <p:ext uri="{BB962C8B-B14F-4D97-AF65-F5344CB8AC3E}">
        <p14:creationId xmlns:p14="http://schemas.microsoft.com/office/powerpoint/2010/main" val="397012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defRPr/>
            </a:pPr>
            <a:r>
              <a:rPr lang="en-US" dirty="0" smtClean="0">
                <a:solidFill>
                  <a:schemeClr val="tx2"/>
                </a:solidFill>
                <a:ea typeface="+mn-ea"/>
              </a:rPr>
              <a:t>B2FIND </a:t>
            </a:r>
          </a:p>
          <a:p>
            <a:pPr eaLnBrk="1" hangingPunct="1">
              <a:buFont typeface="Arial" panose="020B0604020202020204" pitchFamily="34" charset="0"/>
              <a:buChar char="•"/>
              <a:defRPr/>
            </a:pPr>
            <a:r>
              <a:rPr lang="en-US" dirty="0" smtClean="0">
                <a:solidFill>
                  <a:schemeClr val="tx2"/>
                </a:solidFill>
              </a:rPr>
              <a:t>s</a:t>
            </a:r>
            <a:r>
              <a:rPr lang="en-US" dirty="0" smtClean="0">
                <a:solidFill>
                  <a:schemeClr val="tx2"/>
                </a:solidFill>
                <a:ea typeface="+mn-ea"/>
              </a:rPr>
              <a:t>tores metadata as well through other EUDAT services such as B2SHARE to provide access to data </a:t>
            </a:r>
            <a:r>
              <a:rPr lang="en-US" dirty="0" smtClean="0">
                <a:solidFill>
                  <a:schemeClr val="tx2"/>
                </a:solidFill>
              </a:rPr>
              <a:t>object within the EUDAT CDI</a:t>
            </a:r>
            <a:endParaRPr lang="en-US" dirty="0" smtClean="0">
              <a:solidFill>
                <a:schemeClr val="tx2"/>
              </a:solidFill>
              <a:ea typeface="+mn-ea"/>
            </a:endParaRPr>
          </a:p>
          <a:p>
            <a:pPr eaLnBrk="1" hangingPunct="1">
              <a:buFont typeface="Arial" panose="020B0604020202020204" pitchFamily="34" charset="0"/>
              <a:buChar char="•"/>
              <a:defRPr/>
            </a:pPr>
            <a:r>
              <a:rPr lang="en-US" dirty="0" smtClean="0">
                <a:solidFill>
                  <a:schemeClr val="tx2"/>
                </a:solidFill>
              </a:rPr>
              <a:t>is used in inter-service use cases, e.g. to select links to data to be transferred to HPC platforms through B2STAGE</a:t>
            </a:r>
            <a:endParaRPr lang="en-GB" dirty="0" smtClean="0">
              <a:solidFill>
                <a:schemeClr val="tx2"/>
              </a:solidFil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190067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8C4833-03F9-4836-A2C0-330FB41BF831}"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166841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8C4833-03F9-4836-A2C0-330FB41BF831}"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331963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8C4833-03F9-4836-A2C0-330FB41BF831}"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362336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ttangolo 8"/>
          <p:cNvSpPr/>
          <p:nvPr userDrawn="1"/>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15863087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pic>
        <p:nvPicPr>
          <p:cNvPr id="4" name="Immagine 1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GB"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6055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8C4833-03F9-4836-A2C0-330FB41BF831}"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270542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C4833-03F9-4836-A2C0-330FB41BF831}"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280475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8C4833-03F9-4836-A2C0-330FB41BF831}"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356569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8C4833-03F9-4836-A2C0-330FB41BF831}" type="datetimeFigureOut">
              <a:rPr lang="en-GB" smtClean="0"/>
              <a:t>03/05/2016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265496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8C4833-03F9-4836-A2C0-330FB41BF831}" type="datetimeFigureOut">
              <a:rPr lang="en-GB" smtClean="0"/>
              <a:t>03/05/2016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419984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C4833-03F9-4836-A2C0-330FB41BF831}" type="datetimeFigureOut">
              <a:rPr lang="en-GB" smtClean="0"/>
              <a:t>03/05/2016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420606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C4833-03F9-4836-A2C0-330FB41BF831}"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110227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C4833-03F9-4836-A2C0-330FB41BF831}"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DE31D8-56AD-4EDC-A143-5760679AD241}" type="slidenum">
              <a:rPr lang="en-GB" smtClean="0"/>
              <a:t>‹#›</a:t>
            </a:fld>
            <a:endParaRPr lang="en-GB"/>
          </a:p>
        </p:txBody>
      </p:sp>
    </p:spTree>
    <p:extLst>
      <p:ext uri="{BB962C8B-B14F-4D97-AF65-F5344CB8AC3E}">
        <p14:creationId xmlns:p14="http://schemas.microsoft.com/office/powerpoint/2010/main" val="388074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C4833-03F9-4836-A2C0-330FB41BF831}" type="datetimeFigureOut">
              <a:rPr lang="en-GB" smtClean="0"/>
              <a:t>03/05/2016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E31D8-56AD-4EDC-A143-5760679AD241}" type="slidenum">
              <a:rPr lang="en-GB" smtClean="0"/>
              <a:t>‹#›</a:t>
            </a:fld>
            <a:endParaRPr lang="en-GB"/>
          </a:p>
        </p:txBody>
      </p:sp>
    </p:spTree>
    <p:extLst>
      <p:ext uri="{BB962C8B-B14F-4D97-AF65-F5344CB8AC3E}">
        <p14:creationId xmlns:p14="http://schemas.microsoft.com/office/powerpoint/2010/main" val="337863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mailto:alys.brett@ccfe.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22981"/>
            <a:ext cx="7772400" cy="2262113"/>
          </a:xfrm>
        </p:spPr>
        <p:txBody>
          <a:bodyPr>
            <a:normAutofit fontScale="90000"/>
          </a:bodyPr>
          <a:lstStyle/>
          <a:p>
            <a:r>
              <a:rPr lang="en-GB" dirty="0"/>
              <a:t>Tokamak data mirror </a:t>
            </a:r>
            <a:r>
              <a:rPr lang="en-GB" dirty="0" smtClean="0"/>
              <a:t/>
            </a:r>
            <a:br>
              <a:rPr lang="en-GB" dirty="0" smtClean="0"/>
            </a:br>
            <a:r>
              <a:rPr lang="en-GB" dirty="0" smtClean="0"/>
              <a:t>for </a:t>
            </a:r>
            <a:r>
              <a:rPr lang="en-GB" dirty="0"/>
              <a:t>JET and </a:t>
            </a:r>
            <a:r>
              <a:rPr lang="en-GB" dirty="0" smtClean="0"/>
              <a:t>MAST</a:t>
            </a:r>
            <a:r>
              <a:rPr lang="en-GB" dirty="0"/>
              <a:t/>
            </a:r>
            <a:br>
              <a:rPr lang="en-GB" dirty="0"/>
            </a:br>
            <a:r>
              <a:rPr lang="en-GB" sz="3100" dirty="0" smtClean="0"/>
              <a:t>Moving </a:t>
            </a:r>
            <a:r>
              <a:rPr lang="en-GB" sz="3100" dirty="0"/>
              <a:t>towards an open data repository for European nuclear fusion </a:t>
            </a:r>
            <a:r>
              <a:rPr lang="en-GB" sz="3100" dirty="0" smtClean="0"/>
              <a:t>research</a:t>
            </a:r>
            <a:endParaRPr lang="it-IT" dirty="0"/>
          </a:p>
        </p:txBody>
      </p:sp>
      <p:pic>
        <p:nvPicPr>
          <p:cNvPr id="4" name="Picture 3" descr="C:\Users\Alex\AppData\Local\Temp\CCFE_pilot_profile_ima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077072"/>
            <a:ext cx="2088232" cy="2376264"/>
          </a:xfrm>
          <a:prstGeom prst="rect">
            <a:avLst/>
          </a:prstGeom>
          <a:noFill/>
          <a:ln>
            <a:noFill/>
          </a:ln>
        </p:spPr>
      </p:pic>
    </p:spTree>
    <p:extLst>
      <p:ext uri="{BB962C8B-B14F-4D97-AF65-F5344CB8AC3E}">
        <p14:creationId xmlns:p14="http://schemas.microsoft.com/office/powerpoint/2010/main" val="466388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latin typeface="Century Gothic" charset="0"/>
              </a:rPr>
              <a:t>EUDAT: A truly pan-European Infrastructure</a:t>
            </a:r>
            <a:endParaRPr lang="en-GB" dirty="0"/>
          </a:p>
        </p:txBody>
      </p:sp>
      <p:sp>
        <p:nvSpPr>
          <p:cNvPr id="4" name="Rettangolo 59"/>
          <p:cNvSpPr>
            <a:spLocks noChangeArrowheads="1"/>
          </p:cNvSpPr>
          <p:nvPr/>
        </p:nvSpPr>
        <p:spPr bwMode="auto">
          <a:xfrm>
            <a:off x="78726" y="1574273"/>
            <a:ext cx="4307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both </a:t>
            </a:r>
            <a:r>
              <a:rPr lang="en-GB" sz="2000" b="1" dirty="0" smtClean="0">
                <a:latin typeface="Century Gothic" charset="0"/>
              </a:rPr>
              <a:t>research </a:t>
            </a:r>
            <a:r>
              <a:rPr lang="en-GB" sz="2000" b="1" dirty="0">
                <a:latin typeface="Century Gothic" charset="0"/>
              </a:rPr>
              <a:t>communities </a:t>
            </a:r>
            <a:r>
              <a:rPr lang="en-GB" sz="2000" b="1" dirty="0" smtClean="0">
                <a:latin typeface="Century Gothic" charset="0"/>
              </a:rPr>
              <a:t>and individuals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3635714"/>
            <a:ext cx="389021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Century Gothic" charset="0"/>
              </a:rPr>
              <a:t>EUDAT wants to enable </a:t>
            </a:r>
            <a:r>
              <a:rPr lang="en-GB" sz="2000" b="1" dirty="0">
                <a:latin typeface="Century Gothic" charset="0"/>
              </a:rPr>
              <a:t>European </a:t>
            </a:r>
            <a:r>
              <a:rPr lang="en-GB" sz="2000" b="1" dirty="0" smtClean="0">
                <a:latin typeface="Century Gothic" charset="0"/>
              </a:rPr>
              <a:t>researchers from </a:t>
            </a:r>
            <a:r>
              <a:rPr lang="en-GB" sz="2000" b="1" dirty="0">
                <a:latin typeface="Century Gothic" charset="0"/>
              </a:rPr>
              <a:t>any </a:t>
            </a:r>
            <a:r>
              <a:rPr lang="en-GB" sz="2000" b="1" dirty="0" smtClean="0">
                <a:latin typeface="Century Gothic" charset="0"/>
              </a:rPr>
              <a:t>discipline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environment, as part of a </a:t>
            </a:r>
            <a:r>
              <a:rPr lang="en-GB" sz="2000" b="1" dirty="0">
                <a:latin typeface="Century Gothic" charset="0"/>
              </a:rPr>
              <a:t>Collaborative Data </a:t>
            </a:r>
            <a:r>
              <a:rPr lang="en-GB" sz="2000" b="1" dirty="0" smtClean="0">
                <a:latin typeface="Century Gothic" charset="0"/>
              </a:rPr>
              <a:t>Infrastructure</a:t>
            </a:r>
            <a:r>
              <a:rPr lang="en-GB" sz="2000" dirty="0" smtClean="0">
                <a:latin typeface="Century Gothic" charset="0"/>
              </a:rPr>
              <a:t>.</a:t>
            </a:r>
            <a:endParaRPr lang="en-GB" sz="2000" dirty="0">
              <a:latin typeface="Century Gothic"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29" y="1728434"/>
            <a:ext cx="5177371" cy="44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spTree>
    <p:extLst>
      <p:ext uri="{BB962C8B-B14F-4D97-AF65-F5344CB8AC3E}">
        <p14:creationId xmlns:p14="http://schemas.microsoft.com/office/powerpoint/2010/main" val="177757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6300" y="260648"/>
            <a:ext cx="7391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EUDAT Vision &amp; Mission </a:t>
            </a:r>
            <a:endParaRPr lang="en-US" dirty="0"/>
          </a:p>
        </p:txBody>
      </p:sp>
      <p:sp>
        <p:nvSpPr>
          <p:cNvPr id="5" name="Content Placeholder 2"/>
          <p:cNvSpPr txBox="1">
            <a:spLocks/>
          </p:cNvSpPr>
          <p:nvPr/>
        </p:nvSpPr>
        <p:spPr>
          <a:xfrm>
            <a:off x="457200" y="1371600"/>
            <a:ext cx="5194920" cy="51537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sz="3200" b="1" dirty="0" smtClean="0"/>
              <a:t>Vision</a:t>
            </a:r>
            <a:r>
              <a:rPr lang="en-GB" sz="3200" dirty="0" smtClean="0"/>
              <a:t>: </a:t>
            </a:r>
            <a:r>
              <a:rPr lang="en-GB" sz="3200" i="1" dirty="0" smtClean="0"/>
              <a:t>Data is shared and preserved across borders and disciplines thereby enhancing the value and quality of research at large.</a:t>
            </a:r>
          </a:p>
          <a:p>
            <a:pPr>
              <a:lnSpc>
                <a:spcPct val="110000"/>
              </a:lnSpc>
            </a:pPr>
            <a:endParaRPr lang="en-GB" sz="3200" dirty="0" smtClean="0"/>
          </a:p>
          <a:p>
            <a:pPr>
              <a:lnSpc>
                <a:spcPct val="110000"/>
              </a:lnSpc>
            </a:pPr>
            <a:r>
              <a:rPr lang="en-GB" sz="3200" b="1" dirty="0" smtClean="0"/>
              <a:t>Mission</a:t>
            </a:r>
            <a:r>
              <a:rPr lang="en-GB" sz="3200" dirty="0" smtClean="0"/>
              <a:t>: </a:t>
            </a:r>
            <a:r>
              <a:rPr lang="en-GB" sz="3200" i="1" dirty="0" smtClean="0"/>
              <a:t>To enable data stewardship within and between European Research Communities through a Collaborative Data Infrastructure, a common model and service infrastructure for managing data spanning all European research data centres and community data repositories. </a:t>
            </a:r>
          </a:p>
          <a:p>
            <a:pPr marL="0" indent="0">
              <a:lnSpc>
                <a:spcPct val="110000"/>
              </a:lnSpc>
              <a:buFont typeface="Arial" panose="020B0604020202020204" pitchFamily="34" charset="0"/>
              <a:buNone/>
            </a:pPr>
            <a:endParaRPr lang="en-GB" sz="3200" i="1" dirty="0" smtClean="0"/>
          </a:p>
          <a:p>
            <a:pPr>
              <a:lnSpc>
                <a:spcPct val="110000"/>
              </a:lnSpc>
            </a:pPr>
            <a:endParaRPr lang="en-US" sz="3100" dirty="0" smtClean="0"/>
          </a:p>
          <a:p>
            <a:pPr>
              <a:lnSpc>
                <a:spcPct val="110000"/>
              </a:lnSpc>
            </a:pPr>
            <a:endParaRPr lang="en-US" dirty="0"/>
          </a:p>
        </p:txBody>
      </p:sp>
      <p:pic>
        <p:nvPicPr>
          <p:cNvPr id="6" name="Picture 5"/>
          <p:cNvPicPr>
            <a:picLocks noChangeAspect="1"/>
          </p:cNvPicPr>
          <p:nvPr/>
        </p:nvPicPr>
        <p:blipFill>
          <a:blip r:embed="rId2"/>
          <a:stretch>
            <a:fillRect/>
          </a:stretch>
        </p:blipFill>
        <p:spPr>
          <a:xfrm>
            <a:off x="5796136" y="3573016"/>
            <a:ext cx="3019480" cy="2603334"/>
          </a:xfrm>
          <a:prstGeom prst="rect">
            <a:avLst/>
          </a:prstGeom>
        </p:spPr>
      </p:pic>
      <p:pic>
        <p:nvPicPr>
          <p:cNvPr id="7" name="Picture 7"/>
          <p:cNvPicPr>
            <a:picLocks noChangeAspect="1"/>
          </p:cNvPicPr>
          <p:nvPr/>
        </p:nvPicPr>
        <p:blipFill>
          <a:blip r:embed="rId3"/>
          <a:stretch>
            <a:fillRect/>
          </a:stretch>
        </p:blipFill>
        <p:spPr>
          <a:xfrm>
            <a:off x="5968692" y="1196752"/>
            <a:ext cx="2674367" cy="2005775"/>
          </a:xfrm>
          <a:prstGeom prst="rect">
            <a:avLst/>
          </a:prstGeom>
        </p:spPr>
      </p:pic>
    </p:spTree>
    <p:extLst>
      <p:ext uri="{BB962C8B-B14F-4D97-AF65-F5344CB8AC3E}">
        <p14:creationId xmlns:p14="http://schemas.microsoft.com/office/powerpoint/2010/main" val="4100465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44624"/>
            <a:ext cx="7304856" cy="792162"/>
          </a:xfrm>
        </p:spPr>
        <p:txBody>
          <a:bodyPr/>
          <a:lstStyle/>
          <a:p>
            <a:r>
              <a:rPr lang="de-DE" dirty="0" smtClean="0"/>
              <a:t>B2 Service Suite</a:t>
            </a:r>
            <a:endParaRPr lang="en-US" dirty="0"/>
          </a:p>
        </p:txBody>
      </p:sp>
      <p:sp>
        <p:nvSpPr>
          <p:cNvPr id="11" name="Rectangle 10"/>
          <p:cNvSpPr/>
          <p:nvPr/>
        </p:nvSpPr>
        <p:spPr>
          <a:xfrm>
            <a:off x="350199" y="6321305"/>
            <a:ext cx="3120150" cy="369332"/>
          </a:xfrm>
          <a:prstGeom prst="rect">
            <a:avLst/>
          </a:prstGeom>
        </p:spPr>
        <p:txBody>
          <a:bodyPr wrap="none">
            <a:spAutoFit/>
          </a:bodyPr>
          <a:lstStyle/>
          <a:p>
            <a:r>
              <a:rPr lang="fr-FR" dirty="0"/>
              <a:t>https://</a:t>
            </a:r>
            <a:r>
              <a:rPr lang="fr-FR" dirty="0" err="1"/>
              <a:t>www.eudat.eu</a:t>
            </a:r>
            <a:r>
              <a:rPr lang="fr-FR" dirty="0"/>
              <a:t>/services</a:t>
            </a:r>
          </a:p>
        </p:txBody>
      </p:sp>
      <p:sp>
        <p:nvSpPr>
          <p:cNvPr id="12" name="Content Placeholder 2"/>
          <p:cNvSpPr>
            <a:spLocks noGrp="1"/>
          </p:cNvSpPr>
          <p:nvPr>
            <p:ph idx="1"/>
          </p:nvPr>
        </p:nvSpPr>
        <p:spPr>
          <a:xfrm>
            <a:off x="5430318" y="980728"/>
            <a:ext cx="3672408" cy="3972681"/>
          </a:xfrm>
        </p:spPr>
        <p:txBody>
          <a:bodyPr>
            <a:noAutofit/>
          </a:bodyPr>
          <a:lstStyle/>
          <a:p>
            <a:pPr marL="0" indent="0">
              <a:buNone/>
            </a:pPr>
            <a:r>
              <a:rPr lang="en-US" sz="2200" dirty="0"/>
              <a:t>Covering both </a:t>
            </a:r>
            <a:r>
              <a:rPr lang="en-US" sz="2200" b="1" dirty="0"/>
              <a:t>access</a:t>
            </a:r>
            <a:r>
              <a:rPr lang="en-US" sz="2200" dirty="0"/>
              <a:t> and </a:t>
            </a:r>
            <a:r>
              <a:rPr lang="en-US" sz="2200" b="1" dirty="0"/>
              <a:t>deposit</a:t>
            </a:r>
            <a:r>
              <a:rPr lang="en-US" sz="2200" dirty="0"/>
              <a:t>, from </a:t>
            </a:r>
            <a:r>
              <a:rPr lang="en-US" sz="2200" b="1" dirty="0"/>
              <a:t>informal data sharing to long-term archiving</a:t>
            </a:r>
            <a:r>
              <a:rPr lang="en-US" sz="2200" dirty="0"/>
              <a:t>, and addressing </a:t>
            </a:r>
            <a:r>
              <a:rPr lang="en-US" sz="2200" b="1" dirty="0"/>
              <a:t>identification</a:t>
            </a:r>
            <a:r>
              <a:rPr lang="en-US" sz="2200" dirty="0"/>
              <a:t>, </a:t>
            </a:r>
            <a:r>
              <a:rPr lang="en-US" sz="2200" b="1" dirty="0"/>
              <a:t>discoverability</a:t>
            </a:r>
            <a:r>
              <a:rPr lang="en-US" sz="2200" dirty="0"/>
              <a:t> and </a:t>
            </a:r>
            <a:r>
              <a:rPr lang="en-US" sz="2200" b="1" dirty="0"/>
              <a:t>computability</a:t>
            </a:r>
            <a:r>
              <a:rPr lang="en-US" sz="2200" dirty="0"/>
              <a:t> of both </a:t>
            </a:r>
            <a:r>
              <a:rPr lang="en-US" sz="2200" b="1" dirty="0"/>
              <a:t>long-tail and big data</a:t>
            </a:r>
            <a:r>
              <a:rPr lang="en-US" sz="2200" dirty="0"/>
              <a:t>, EUDAT services </a:t>
            </a:r>
            <a:r>
              <a:rPr lang="en-US" sz="2200" dirty="0" smtClean="0"/>
              <a:t>seek to </a:t>
            </a:r>
            <a:r>
              <a:rPr lang="en-US" sz="2200" b="1" u="sng" dirty="0" smtClean="0"/>
              <a:t>address </a:t>
            </a:r>
            <a:r>
              <a:rPr lang="en-US" sz="2200" b="1" u="sng" dirty="0"/>
              <a:t>the full lifecycle of research data</a:t>
            </a:r>
          </a:p>
        </p:txBody>
      </p:sp>
      <p:grpSp>
        <p:nvGrpSpPr>
          <p:cNvPr id="3" name="Group 2"/>
          <p:cNvGrpSpPr/>
          <p:nvPr/>
        </p:nvGrpSpPr>
        <p:grpSpPr>
          <a:xfrm>
            <a:off x="19861" y="980728"/>
            <a:ext cx="5427547" cy="4999264"/>
            <a:chOff x="19861" y="1255626"/>
            <a:chExt cx="5427547" cy="4999264"/>
          </a:xfrm>
        </p:grpSpPr>
        <p:pic>
          <p:nvPicPr>
            <p:cNvPr id="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61" y="1255626"/>
              <a:ext cx="5427547" cy="49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kr\projects\eudat\logos\B2SH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335" y="3708660"/>
              <a:ext cx="648072" cy="137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kr\projects\eudat\logos\B2FIND.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55835" y="4514878"/>
              <a:ext cx="1014500" cy="155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kr\projects\eudat\logos\B2DROP-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708660"/>
              <a:ext cx="649932" cy="144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jkr\projects\eudat\logos\B2SAF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0417" y="2722835"/>
              <a:ext cx="64993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jkr\projects\eudat\logos\B2ST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2722835"/>
              <a:ext cx="64807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71143" y="1554721"/>
              <a:ext cx="9749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kr\projects\eudat\logos\B2HANDLE ORIGINAL NO PAYOF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5" y="2176686"/>
              <a:ext cx="792088" cy="29114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4292" y="5358331"/>
            <a:ext cx="2093971" cy="317245"/>
          </a:xfrm>
          <a:prstGeom prst="rect">
            <a:avLst/>
          </a:prstGeom>
          <a:noFill/>
          <a:ln w="9525">
            <a:noFill/>
            <a:miter lim="800000"/>
            <a:headEnd/>
            <a:tailEnd/>
          </a:ln>
        </p:spPr>
      </p:pic>
      <p:pic>
        <p:nvPicPr>
          <p:cNvPr id="18" name="Picture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4290" y="5729324"/>
            <a:ext cx="2093207" cy="316498"/>
          </a:xfrm>
          <a:prstGeom prst="rect">
            <a:avLst/>
          </a:prstGeom>
          <a:noFill/>
          <a:ln w="9525">
            <a:noFill/>
            <a:miter lim="800000"/>
            <a:headEnd/>
            <a:tailEnd/>
          </a:ln>
        </p:spPr>
      </p:pic>
      <p:pic>
        <p:nvPicPr>
          <p:cNvPr id="19"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4289" y="6116381"/>
            <a:ext cx="2093207" cy="317244"/>
          </a:xfrm>
          <a:prstGeom prst="rect">
            <a:avLst/>
          </a:prstGeom>
          <a:noFill/>
          <a:ln w="9525">
            <a:noFill/>
            <a:miter lim="800000"/>
            <a:headEnd/>
            <a:tailEnd/>
          </a:ln>
        </p:spPr>
      </p:pic>
      <p:pic>
        <p:nvPicPr>
          <p:cNvPr id="20" name="Picture 6" descr="C:\Users\lbermude\Documents\Laura\eudat\conference\3rd-conference\poster-services\b2stage\presentacion\B2STAGE_payoff.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54288" y="6496131"/>
            <a:ext cx="2093207" cy="317245"/>
          </a:xfrm>
          <a:prstGeom prst="rect">
            <a:avLst/>
          </a:prstGeom>
          <a:noFill/>
          <a:ln w="9525">
            <a:noFill/>
            <a:miter lim="800000"/>
            <a:headEnd/>
            <a:tailEnd/>
          </a:ln>
        </p:spPr>
      </p:pic>
      <p:pic>
        <p:nvPicPr>
          <p:cNvPr id="21" name="Picture 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4532" y="5570701"/>
            <a:ext cx="2093972" cy="317245"/>
          </a:xfrm>
          <a:prstGeom prst="rect">
            <a:avLst/>
          </a:prstGeom>
          <a:noFill/>
          <a:ln w="9525">
            <a:noFill/>
            <a:miter lim="800000"/>
            <a:headEnd/>
            <a:tailEnd/>
          </a:ln>
        </p:spPr>
      </p:pic>
      <p:pic>
        <p:nvPicPr>
          <p:cNvPr id="22" name="Picture 3" descr="C:\Users\jkr\projects\eudat\logos\B2ACCES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4532" y="6341946"/>
            <a:ext cx="2093972" cy="3172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15297" y="5885327"/>
            <a:ext cx="2093207" cy="497960"/>
          </a:xfrm>
          <a:prstGeom prst="rect">
            <a:avLst/>
          </a:prstGeom>
        </p:spPr>
      </p:pic>
    </p:spTree>
    <p:extLst>
      <p:ext uri="{BB962C8B-B14F-4D97-AF65-F5344CB8AC3E}">
        <p14:creationId xmlns:p14="http://schemas.microsoft.com/office/powerpoint/2010/main" val="397838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0165" y="1757579"/>
            <a:ext cx="7088494" cy="816754"/>
          </a:xfrm>
        </p:spPr>
        <p:txBody>
          <a:bodyPr>
            <a:normAutofit/>
          </a:bodyPr>
          <a:lstStyle/>
          <a:p>
            <a:pPr>
              <a:buSzPct val="100000"/>
              <a:buBlip>
                <a:blip r:embed="rId2"/>
              </a:buBlip>
            </a:pPr>
            <a:r>
              <a:rPr lang="en-GB" sz="2000" dirty="0"/>
              <a:t>Common Language Resources and Technology Infrastructure (CLARIN)</a:t>
            </a:r>
          </a:p>
          <a:p>
            <a:pPr marL="0" indent="0">
              <a:buNone/>
            </a:pPr>
            <a:endParaRPr lang="en-GB" sz="2000" dirty="0"/>
          </a:p>
        </p:txBody>
      </p:sp>
      <p:sp>
        <p:nvSpPr>
          <p:cNvPr id="3" name="Title 2"/>
          <p:cNvSpPr>
            <a:spLocks noGrp="1"/>
          </p:cNvSpPr>
          <p:nvPr>
            <p:ph type="title"/>
          </p:nvPr>
        </p:nvSpPr>
        <p:spPr>
          <a:xfrm>
            <a:off x="1486065" y="116632"/>
            <a:ext cx="7444885" cy="648072"/>
          </a:xfrm>
        </p:spPr>
        <p:txBody>
          <a:bodyPr>
            <a:noAutofit/>
          </a:bodyPr>
          <a:lstStyle/>
          <a:p>
            <a:r>
              <a:rPr lang="en-GB" sz="3600" dirty="0" smtClean="0"/>
              <a:t>Building solutions with the communities</a:t>
            </a:r>
            <a:endParaRPr lang="en-GB" sz="3600"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1" y="1584087"/>
            <a:ext cx="825628" cy="9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552" y="2659019"/>
            <a:ext cx="1493985" cy="5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a:xfrm>
            <a:off x="1832518" y="2665333"/>
            <a:ext cx="7088494" cy="542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European Network for Earth System Modelling (ENES)</a:t>
            </a:r>
          </a:p>
          <a:p>
            <a:pPr marL="0" indent="0">
              <a:buNone/>
            </a:pPr>
            <a:endParaRPr lang="en-GB" sz="2000" dirty="0"/>
          </a:p>
        </p:txBody>
      </p:sp>
      <p:pic>
        <p:nvPicPr>
          <p:cNvPr id="7" name="Picture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591" y="3497613"/>
            <a:ext cx="954709" cy="71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1816561" y="3450762"/>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Distributed </a:t>
            </a:r>
            <a:r>
              <a:rPr lang="en-GB" sz="2000" dirty="0"/>
              <a:t>infrastructure for life-science information </a:t>
            </a:r>
            <a:r>
              <a:rPr lang="en-GB" sz="2000" dirty="0" smtClean="0"/>
              <a:t>(ELIXIR)</a:t>
            </a:r>
            <a:endParaRPr lang="en-GB" sz="2000" dirty="0"/>
          </a:p>
        </p:txBody>
      </p:sp>
      <p:pic>
        <p:nvPicPr>
          <p:cNvPr id="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274" y="4549791"/>
            <a:ext cx="1208194" cy="5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p:cNvSpPr txBox="1">
            <a:spLocks/>
          </p:cNvSpPr>
          <p:nvPr/>
        </p:nvSpPr>
        <p:spPr>
          <a:xfrm>
            <a:off x="1842457" y="4386866"/>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European Plate Observing System (EPOS) </a:t>
            </a:r>
            <a:r>
              <a:rPr lang="en-GB" sz="2000" dirty="0" smtClean="0"/>
              <a:t>- Solid </a:t>
            </a:r>
            <a:r>
              <a:rPr lang="en-GB" sz="2000" dirty="0"/>
              <a:t>Earth </a:t>
            </a:r>
            <a:r>
              <a:rPr lang="en-GB" sz="2000" dirty="0" smtClean="0"/>
              <a:t>sciences Research Infrastructure</a:t>
            </a:r>
            <a:endParaRPr lang="en-GB" sz="2000" dirty="0"/>
          </a:p>
        </p:txBody>
      </p:sp>
      <p:pic>
        <p:nvPicPr>
          <p:cNvPr id="12"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66943"/>
            <a:ext cx="2489079" cy="697602"/>
          </a:xfrm>
          <a:prstGeom prst="rect">
            <a:avLst/>
          </a:prstGeom>
        </p:spPr>
      </p:pic>
      <p:pic>
        <p:nvPicPr>
          <p:cNvPr id="14"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621" y="6064545"/>
            <a:ext cx="1544474" cy="71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a:xfrm>
            <a:off x="1816561" y="5271660"/>
            <a:ext cx="7088494" cy="830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Integrated Carbon Observation System (ICOS) to quantify &amp; understand greenhouse </a:t>
            </a:r>
            <a:r>
              <a:rPr lang="en-GB" sz="2000" dirty="0"/>
              <a:t>gas </a:t>
            </a:r>
            <a:r>
              <a:rPr lang="en-GB" sz="2000" dirty="0" smtClean="0"/>
              <a:t>balance</a:t>
            </a:r>
            <a:endParaRPr lang="en-GB" sz="2000" dirty="0"/>
          </a:p>
        </p:txBody>
      </p:sp>
      <p:sp>
        <p:nvSpPr>
          <p:cNvPr id="16" name="Content Placeholder 1"/>
          <p:cNvSpPr txBox="1">
            <a:spLocks/>
          </p:cNvSpPr>
          <p:nvPr/>
        </p:nvSpPr>
        <p:spPr>
          <a:xfrm>
            <a:off x="1835696" y="6139055"/>
            <a:ext cx="7088494" cy="562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Long-Term Ecosystem Research (LTER</a:t>
            </a:r>
            <a:r>
              <a:rPr lang="en-GB" sz="2000" dirty="0" smtClean="0"/>
              <a:t>) in Europe</a:t>
            </a:r>
            <a:endParaRPr lang="en-GB" sz="2000" dirty="0"/>
          </a:p>
        </p:txBody>
      </p:sp>
      <p:sp>
        <p:nvSpPr>
          <p:cNvPr id="17" name="Rettangolo 60"/>
          <p:cNvSpPr>
            <a:spLocks noChangeArrowheads="1"/>
          </p:cNvSpPr>
          <p:nvPr/>
        </p:nvSpPr>
        <p:spPr bwMode="auto">
          <a:xfrm>
            <a:off x="251520" y="929336"/>
            <a:ext cx="8539402" cy="707886"/>
          </a:xfrm>
          <a:prstGeom prst="rect">
            <a:avLst/>
          </a:prstGeom>
          <a:solidFill>
            <a:schemeClr val="accent1">
              <a:lumMod val="40000"/>
              <a:lumOff val="60000"/>
            </a:schemeClr>
          </a:solidFill>
          <a:ln>
            <a:noFill/>
          </a:ln>
          <a:extLst/>
        </p:spPr>
        <p:txBody>
          <a:bodyPr wrap="square">
            <a:spAutoFit/>
          </a:bodyPr>
          <a:lstStyle/>
          <a:p>
            <a:r>
              <a:rPr lang="en-GB" sz="2000" dirty="0">
                <a:latin typeface="Century Gothic" charset="0"/>
              </a:rPr>
              <a:t>EUDAT services </a:t>
            </a:r>
            <a:r>
              <a:rPr lang="en-GB" sz="2000" dirty="0" smtClean="0">
                <a:latin typeface="Century Gothic" charset="0"/>
              </a:rPr>
              <a:t>(</a:t>
            </a:r>
            <a:r>
              <a:rPr lang="en-GB" sz="2000" b="1" i="1" dirty="0" smtClean="0">
                <a:latin typeface="Century Gothic" charset="0"/>
              </a:rPr>
              <a:t>B2 </a:t>
            </a:r>
            <a:r>
              <a:rPr lang="de-DE" sz="2000" b="1" i="1" dirty="0">
                <a:latin typeface="Century Gothic" charset="0"/>
              </a:rPr>
              <a:t>Service Suite</a:t>
            </a:r>
            <a:r>
              <a:rPr lang="en-GB" sz="2000" dirty="0" smtClean="0">
                <a:latin typeface="Century Gothic" charset="0"/>
              </a:rPr>
              <a:t>) are </a:t>
            </a:r>
            <a:r>
              <a:rPr lang="en-GB" sz="2000" b="1" dirty="0">
                <a:latin typeface="Century Gothic" charset="0"/>
              </a:rPr>
              <a:t>designed, built and implemented</a:t>
            </a:r>
            <a:r>
              <a:rPr lang="en-GB" sz="2000" dirty="0">
                <a:latin typeface="Century Gothic" charset="0"/>
              </a:rPr>
              <a:t> </a:t>
            </a:r>
            <a:r>
              <a:rPr lang="en-GB" sz="2000" b="1" dirty="0" smtClean="0">
                <a:latin typeface="Century Gothic" charset="0"/>
              </a:rPr>
              <a:t>together with </a:t>
            </a:r>
            <a:r>
              <a:rPr lang="en-GB" sz="2000" b="1" dirty="0">
                <a:latin typeface="Century Gothic" charset="0"/>
              </a:rPr>
              <a:t>user </a:t>
            </a:r>
            <a:r>
              <a:rPr lang="en-GB" sz="2000" b="1" dirty="0" smtClean="0">
                <a:latin typeface="Century Gothic" charset="0"/>
              </a:rPr>
              <a:t>communities.</a:t>
            </a:r>
            <a:endParaRPr lang="en-GB" sz="2000" b="1" dirty="0">
              <a:latin typeface="Century Gothic" charset="0"/>
            </a:endParaRPr>
          </a:p>
        </p:txBody>
      </p:sp>
    </p:spTree>
    <p:extLst>
      <p:ext uri="{BB962C8B-B14F-4D97-AF65-F5344CB8AC3E}">
        <p14:creationId xmlns:p14="http://schemas.microsoft.com/office/powerpoint/2010/main" val="2675742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8363272" cy="5112568"/>
          </a:xfrm>
        </p:spPr>
        <p:txBody>
          <a:bodyPr>
            <a:noAutofit/>
          </a:bodyPr>
          <a:lstStyle/>
          <a:p>
            <a:pPr>
              <a:spcAft>
                <a:spcPts val="800"/>
              </a:spcAft>
            </a:pPr>
            <a:r>
              <a:rPr lang="en-GB" sz="2600" b="1" dirty="0" smtClean="0"/>
              <a:t>Long running experiments, increasing data volumes</a:t>
            </a:r>
            <a:endParaRPr lang="en-GB" sz="2600" dirty="0" smtClean="0"/>
          </a:p>
          <a:p>
            <a:pPr>
              <a:spcAft>
                <a:spcPts val="800"/>
              </a:spcAft>
            </a:pPr>
            <a:r>
              <a:rPr lang="en-GB" sz="2600" b="1" dirty="0" smtClean="0"/>
              <a:t>Data silos </a:t>
            </a:r>
            <a:r>
              <a:rPr lang="en-GB" sz="2600" dirty="0" smtClean="0"/>
              <a:t>for each experiment – locally hosted, custom systems</a:t>
            </a:r>
          </a:p>
          <a:p>
            <a:pPr>
              <a:spcAft>
                <a:spcPts val="800"/>
              </a:spcAft>
            </a:pPr>
            <a:r>
              <a:rPr lang="en-GB" sz="2600" dirty="0" smtClean="0"/>
              <a:t>Wish to make more use of </a:t>
            </a:r>
            <a:r>
              <a:rPr lang="en-GB" sz="2600" b="1" dirty="0" smtClean="0"/>
              <a:t>standard </a:t>
            </a:r>
            <a:r>
              <a:rPr lang="en-GB" sz="2600" b="1" dirty="0"/>
              <a:t>data </a:t>
            </a:r>
            <a:r>
              <a:rPr lang="en-GB" sz="2600" b="1" dirty="0" smtClean="0"/>
              <a:t>infrastructure</a:t>
            </a:r>
            <a:r>
              <a:rPr lang="en-GB" sz="2600" dirty="0"/>
              <a:t> </a:t>
            </a:r>
            <a:r>
              <a:rPr lang="en-GB" sz="2600" dirty="0" smtClean="0"/>
              <a:t>(cloud-like platforms, modern APIs)</a:t>
            </a:r>
          </a:p>
          <a:p>
            <a:pPr>
              <a:spcAft>
                <a:spcPts val="800"/>
              </a:spcAft>
            </a:pPr>
            <a:r>
              <a:rPr lang="en-GB" sz="2600" b="1" dirty="0" smtClean="0"/>
              <a:t>Simplify remote data access </a:t>
            </a:r>
            <a:r>
              <a:rPr lang="en-GB" sz="2600" dirty="0" smtClean="0"/>
              <a:t>for EUROfusion partners to </a:t>
            </a:r>
            <a:r>
              <a:rPr lang="en-GB" sz="2600" b="1" dirty="0" smtClean="0"/>
              <a:t>make more use of each other’s data</a:t>
            </a:r>
            <a:r>
              <a:rPr lang="en-GB" sz="2600" dirty="0" smtClean="0"/>
              <a:t> </a:t>
            </a:r>
          </a:p>
          <a:p>
            <a:pPr lvl="0">
              <a:spcAft>
                <a:spcPts val="800"/>
              </a:spcAft>
            </a:pPr>
            <a:r>
              <a:rPr lang="en-GB" sz="2600" dirty="0" smtClean="0"/>
              <a:t>Piloting </a:t>
            </a:r>
            <a:r>
              <a:rPr lang="en-GB" sz="2600" b="1" dirty="0" smtClean="0"/>
              <a:t>approaches </a:t>
            </a:r>
            <a:r>
              <a:rPr lang="en-GB" sz="2600" b="1" dirty="0"/>
              <a:t>for </a:t>
            </a:r>
            <a:r>
              <a:rPr lang="en-GB" sz="2600" b="1" dirty="0" smtClean="0"/>
              <a:t>ITER </a:t>
            </a:r>
            <a:r>
              <a:rPr lang="en-GB" sz="2600" dirty="0" smtClean="0"/>
              <a:t>- next </a:t>
            </a:r>
            <a:r>
              <a:rPr lang="en-GB" sz="2600" dirty="0"/>
              <a:t>generation </a:t>
            </a:r>
            <a:r>
              <a:rPr lang="en-GB" sz="2600" dirty="0" smtClean="0"/>
              <a:t>fusion device will produce around a PB/day </a:t>
            </a:r>
            <a:endParaRPr lang="en-GB" sz="2000" dirty="0" smtClean="0"/>
          </a:p>
        </p:txBody>
      </p:sp>
      <p:sp>
        <p:nvSpPr>
          <p:cNvPr id="3" name="Title 2"/>
          <p:cNvSpPr>
            <a:spLocks noGrp="1"/>
          </p:cNvSpPr>
          <p:nvPr>
            <p:ph type="title"/>
          </p:nvPr>
        </p:nvSpPr>
        <p:spPr/>
        <p:txBody>
          <a:bodyPr/>
          <a:lstStyle/>
          <a:p>
            <a:r>
              <a:rPr lang="en-GB" dirty="0" smtClean="0"/>
              <a:t>The Challenge</a:t>
            </a:r>
            <a:endParaRPr lang="en-GB" dirty="0"/>
          </a:p>
        </p:txBody>
      </p:sp>
    </p:spTree>
    <p:extLst>
      <p:ext uri="{BB962C8B-B14F-4D97-AF65-F5344CB8AC3E}">
        <p14:creationId xmlns:p14="http://schemas.microsoft.com/office/powerpoint/2010/main" val="285706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74776"/>
            <a:ext cx="6696744" cy="5278560"/>
          </a:xfrm>
        </p:spPr>
        <p:txBody>
          <a:bodyPr>
            <a:noAutofit/>
          </a:bodyPr>
          <a:lstStyle/>
          <a:p>
            <a:pPr marL="0" indent="0">
              <a:spcAft>
                <a:spcPts val="600"/>
              </a:spcAft>
              <a:buNone/>
            </a:pPr>
            <a:r>
              <a:rPr lang="en-GB" dirty="0"/>
              <a:t>CCFE </a:t>
            </a:r>
            <a:r>
              <a:rPr lang="en-GB" dirty="0" smtClean="0"/>
              <a:t>operates </a:t>
            </a:r>
            <a:r>
              <a:rPr lang="en-GB" dirty="0"/>
              <a:t>two </a:t>
            </a:r>
            <a:r>
              <a:rPr lang="en-GB" b="1" dirty="0" smtClean="0"/>
              <a:t>magnetic confinement nuclear </a:t>
            </a:r>
            <a:r>
              <a:rPr lang="en-GB" b="1" dirty="0"/>
              <a:t>fusion devices </a:t>
            </a:r>
            <a:r>
              <a:rPr lang="en-GB" dirty="0"/>
              <a:t>(Tokamaks) </a:t>
            </a:r>
            <a:endParaRPr lang="en-GB" dirty="0" smtClean="0"/>
          </a:p>
          <a:p>
            <a:pPr>
              <a:spcBef>
                <a:spcPts val="0"/>
              </a:spcBef>
            </a:pPr>
            <a:r>
              <a:rPr lang="en-GB" dirty="0" smtClean="0"/>
              <a:t>Mega </a:t>
            </a:r>
            <a:r>
              <a:rPr lang="en-GB" dirty="0"/>
              <a:t>Amp Spherical Tokamak (MAST</a:t>
            </a:r>
            <a:r>
              <a:rPr lang="en-GB" dirty="0" smtClean="0"/>
              <a:t>)</a:t>
            </a:r>
          </a:p>
          <a:p>
            <a:pPr>
              <a:spcBef>
                <a:spcPts val="0"/>
              </a:spcBef>
            </a:pPr>
            <a:r>
              <a:rPr lang="en-GB" dirty="0" smtClean="0"/>
              <a:t>Joint </a:t>
            </a:r>
            <a:r>
              <a:rPr lang="en-GB" dirty="0"/>
              <a:t>European Torus (JET) </a:t>
            </a:r>
            <a:endParaRPr lang="en-GB" dirty="0" smtClean="0"/>
          </a:p>
          <a:p>
            <a:pPr marL="0" indent="0">
              <a:spcBef>
                <a:spcPts val="0"/>
              </a:spcBef>
              <a:buNone/>
            </a:pPr>
            <a:endParaRPr lang="en-GB" sz="1800" dirty="0" smtClean="0"/>
          </a:p>
          <a:p>
            <a:pPr marL="0" indent="0">
              <a:spcAft>
                <a:spcPts val="1200"/>
              </a:spcAft>
              <a:buNone/>
            </a:pPr>
            <a:r>
              <a:rPr lang="en-GB" dirty="0" smtClean="0"/>
              <a:t>The pilot aims to:</a:t>
            </a:r>
            <a:endParaRPr lang="en-GB" dirty="0"/>
          </a:p>
          <a:p>
            <a:pPr>
              <a:spcBef>
                <a:spcPts val="0"/>
              </a:spcBef>
            </a:pPr>
            <a:r>
              <a:rPr lang="en-GB" dirty="0"/>
              <a:t>C</a:t>
            </a:r>
            <a:r>
              <a:rPr lang="en-GB" dirty="0" smtClean="0"/>
              <a:t>reate a</a:t>
            </a:r>
            <a:r>
              <a:rPr lang="en-GB" b="1" dirty="0" smtClean="0"/>
              <a:t> live mirror of JET and MAST experimental data</a:t>
            </a:r>
            <a:r>
              <a:rPr lang="en-GB" dirty="0" smtClean="0"/>
              <a:t>, handling</a:t>
            </a:r>
          </a:p>
          <a:p>
            <a:pPr lvl="1">
              <a:buFont typeface="Courier New" panose="02070309020205020404" pitchFamily="49" charset="0"/>
              <a:buChar char="o"/>
            </a:pPr>
            <a:r>
              <a:rPr lang="en-GB" sz="1800" dirty="0" smtClean="0"/>
              <a:t>Versioning</a:t>
            </a:r>
          </a:p>
          <a:p>
            <a:pPr lvl="1">
              <a:buFont typeface="Courier New" panose="02070309020205020404" pitchFamily="49" charset="0"/>
              <a:buChar char="o"/>
            </a:pPr>
            <a:r>
              <a:rPr lang="en-GB" sz="1800" dirty="0" smtClean="0"/>
              <a:t>Quality markers</a:t>
            </a:r>
          </a:p>
          <a:p>
            <a:pPr lvl="1">
              <a:buFont typeface="Courier New" panose="02070309020205020404" pitchFamily="49" charset="0"/>
              <a:buChar char="o"/>
            </a:pPr>
            <a:r>
              <a:rPr lang="en-GB" sz="1800" dirty="0" smtClean="0"/>
              <a:t>Access policy </a:t>
            </a:r>
          </a:p>
          <a:p>
            <a:pPr marL="457200" lvl="1" indent="0">
              <a:buNone/>
            </a:pPr>
            <a:endParaRPr lang="en-GB" sz="1200" dirty="0" smtClean="0"/>
          </a:p>
          <a:p>
            <a:pPr>
              <a:spcAft>
                <a:spcPts val="1200"/>
              </a:spcAft>
            </a:pPr>
            <a:r>
              <a:rPr lang="en-GB" dirty="0" smtClean="0"/>
              <a:t>Provide a convenient </a:t>
            </a:r>
            <a:r>
              <a:rPr lang="en-GB" dirty="0"/>
              <a:t>way to </a:t>
            </a:r>
            <a:r>
              <a:rPr lang="en-GB" b="1" dirty="0" smtClean="0"/>
              <a:t>move </a:t>
            </a:r>
            <a:r>
              <a:rPr lang="en-GB" b="1" dirty="0"/>
              <a:t>experimental data to HPC centres</a:t>
            </a:r>
            <a:r>
              <a:rPr lang="en-GB" dirty="0"/>
              <a:t> </a:t>
            </a:r>
          </a:p>
        </p:txBody>
      </p:sp>
      <p:sp>
        <p:nvSpPr>
          <p:cNvPr id="3" name="Title 2"/>
          <p:cNvSpPr>
            <a:spLocks noGrp="1"/>
          </p:cNvSpPr>
          <p:nvPr>
            <p:ph type="title"/>
          </p:nvPr>
        </p:nvSpPr>
        <p:spPr/>
        <p:txBody>
          <a:bodyPr/>
          <a:lstStyle/>
          <a:p>
            <a:r>
              <a:rPr lang="en-GB" dirty="0" smtClean="0"/>
              <a:t>Pilot Overview</a:t>
            </a:r>
            <a:endParaRPr lang="en-GB" dirty="0"/>
          </a:p>
        </p:txBody>
      </p:sp>
      <p:pic>
        <p:nvPicPr>
          <p:cNvPr id="4" name="Shape 90"/>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430960"/>
            <a:ext cx="1663607" cy="55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Alex\AppData\Local\Temp\CCFE_pilot_profile_ima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276872"/>
            <a:ext cx="1800200" cy="2376264"/>
          </a:xfrm>
          <a:prstGeom prst="rect">
            <a:avLst/>
          </a:prstGeom>
          <a:noFill/>
          <a:ln>
            <a:noFill/>
          </a:ln>
        </p:spPr>
      </p:pic>
      <p:sp>
        <p:nvSpPr>
          <p:cNvPr id="8" name="TextBox 7"/>
          <p:cNvSpPr txBox="1"/>
          <p:nvPr/>
        </p:nvSpPr>
        <p:spPr>
          <a:xfrm>
            <a:off x="3146698" y="4365104"/>
            <a:ext cx="3499676" cy="646331"/>
          </a:xfrm>
          <a:prstGeom prst="rect">
            <a:avLst/>
          </a:prstGeom>
          <a:noFill/>
        </p:spPr>
        <p:txBody>
          <a:bodyPr wrap="none" rtlCol="0">
            <a:spAutoFit/>
          </a:bodyPr>
          <a:lstStyle/>
          <a:p>
            <a:pPr marL="742950" lvl="1" indent="-285750">
              <a:spcBef>
                <a:spcPts val="0"/>
              </a:spcBef>
              <a:buFont typeface="Courier New" panose="02070309020205020404" pitchFamily="49" charset="0"/>
              <a:buChar char="o"/>
            </a:pPr>
            <a:r>
              <a:rPr lang="en-GB" dirty="0" smtClean="0">
                <a:latin typeface="Century Gothic" panose="020B0502020202020204" pitchFamily="34" charset="0"/>
              </a:rPr>
              <a:t>Cache </a:t>
            </a:r>
            <a:r>
              <a:rPr lang="en-GB" dirty="0">
                <a:latin typeface="Century Gothic" panose="020B0502020202020204" pitchFamily="34" charset="0"/>
              </a:rPr>
              <a:t>synchronisation</a:t>
            </a:r>
          </a:p>
          <a:p>
            <a:pPr marL="742950" lvl="1" indent="-285750">
              <a:buFont typeface="Courier New" panose="02070309020205020404" pitchFamily="49" charset="0"/>
              <a:buChar char="o"/>
            </a:pPr>
            <a:r>
              <a:rPr lang="en-GB" dirty="0" smtClean="0">
                <a:latin typeface="Century Gothic" panose="020B0502020202020204" pitchFamily="34" charset="0"/>
              </a:rPr>
              <a:t>Provenance</a:t>
            </a:r>
            <a:endParaRPr lang="en-GB" dirty="0">
              <a:latin typeface="Century Gothic" panose="020B0502020202020204" pitchFamily="34" charset="0"/>
            </a:endParaRPr>
          </a:p>
        </p:txBody>
      </p:sp>
    </p:spTree>
    <p:extLst>
      <p:ext uri="{BB962C8B-B14F-4D97-AF65-F5344CB8AC3E}">
        <p14:creationId xmlns:p14="http://schemas.microsoft.com/office/powerpoint/2010/main" val="4054794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EUDAT Service Uptake</a:t>
            </a:r>
            <a:endParaRPr lang="en-GB" dirty="0"/>
          </a:p>
        </p:txBody>
      </p:sp>
      <p:pic>
        <p:nvPicPr>
          <p:cNvPr id="4" name="Picture 2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0171" y="2613105"/>
            <a:ext cx="2094908" cy="315899"/>
          </a:xfrm>
          <a:prstGeom prst="rect">
            <a:avLst/>
          </a:prstGeom>
          <a:noFill/>
          <a:ln w="9525">
            <a:noFill/>
            <a:miter lim="800000"/>
            <a:headEnd/>
            <a:tailEnd/>
          </a:ln>
        </p:spPr>
      </p:pic>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86" y="1095531"/>
            <a:ext cx="2093972" cy="317245"/>
          </a:xfrm>
          <a:prstGeom prst="rect">
            <a:avLst/>
          </a:prstGeom>
          <a:noFill/>
          <a:ln w="9525">
            <a:noFill/>
            <a:miter lim="800000"/>
            <a:headEnd/>
            <a:tailEnd/>
          </a:ln>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3959330"/>
            <a:ext cx="2093207" cy="317244"/>
          </a:xfrm>
          <a:prstGeom prst="rect">
            <a:avLst/>
          </a:prstGeom>
          <a:noFill/>
          <a:ln w="9525">
            <a:noFill/>
            <a:miter lim="800000"/>
            <a:headEnd/>
            <a:tailEnd/>
          </a:ln>
        </p:spPr>
      </p:pic>
      <p:pic>
        <p:nvPicPr>
          <p:cNvPr id="7" name="Picture 6" descr="C:\Users\lbermude\Documents\Laura\eudat\conference\3rd-conference\poster-services\b2stage\presentacion\B2STAGE_payof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206692"/>
            <a:ext cx="2093207" cy="317245"/>
          </a:xfrm>
          <a:prstGeom prst="rect">
            <a:avLst/>
          </a:prstGeom>
          <a:noFill/>
          <a:ln w="9525">
            <a:noFill/>
            <a:miter lim="800000"/>
            <a:headEnd/>
            <a:tailEnd/>
          </a:ln>
        </p:spPr>
      </p:pic>
      <p:sp>
        <p:nvSpPr>
          <p:cNvPr id="8" name="Rectangle 7"/>
          <p:cNvSpPr/>
          <p:nvPr/>
        </p:nvSpPr>
        <p:spPr>
          <a:xfrm>
            <a:off x="528904" y="2996952"/>
            <a:ext cx="8352929" cy="923330"/>
          </a:xfrm>
          <a:prstGeom prst="rect">
            <a:avLst/>
          </a:prstGeom>
        </p:spPr>
        <p:txBody>
          <a:bodyPr wrap="square">
            <a:spAutoFit/>
          </a:bodyPr>
          <a:lstStyle/>
          <a:p>
            <a:r>
              <a:rPr lang="en-GB" b="1" dirty="0" smtClean="0"/>
              <a:t>Repository for shareable digital objects - </a:t>
            </a:r>
            <a:r>
              <a:rPr lang="en-GB" dirty="0" smtClean="0"/>
              <a:t>will be used to provide on-demand access to individual data items via APIs. We will collaborate with EUDAT developers to address some of the challenges around data structure, versioning and access controls.</a:t>
            </a:r>
            <a:endParaRPr lang="en-GB" dirty="0"/>
          </a:p>
        </p:txBody>
      </p:sp>
      <p:sp>
        <p:nvSpPr>
          <p:cNvPr id="9" name="Rectangle 8"/>
          <p:cNvSpPr/>
          <p:nvPr/>
        </p:nvSpPr>
        <p:spPr>
          <a:xfrm>
            <a:off x="535803" y="1412776"/>
            <a:ext cx="8208914" cy="1200329"/>
          </a:xfrm>
          <a:prstGeom prst="rect">
            <a:avLst/>
          </a:prstGeom>
        </p:spPr>
        <p:txBody>
          <a:bodyPr wrap="square">
            <a:spAutoFit/>
          </a:bodyPr>
          <a:lstStyle/>
          <a:p>
            <a:r>
              <a:rPr lang="en-GB" b="1" dirty="0" smtClean="0"/>
              <a:t>Multi-disciplinary joint metadata catalogue – </a:t>
            </a:r>
            <a:r>
              <a:rPr lang="en-GB" dirty="0"/>
              <a:t> </a:t>
            </a:r>
            <a:r>
              <a:rPr lang="en-GB" dirty="0" smtClean="0"/>
              <a:t>B2FIND will </a:t>
            </a:r>
            <a:r>
              <a:rPr lang="en-GB" dirty="0"/>
              <a:t>be used for data discovery.  We aim to provide improved meta-data such as aliases or tags for commonly used signals to help users who aren’t familiar with the machine-specific signal names.</a:t>
            </a:r>
          </a:p>
        </p:txBody>
      </p:sp>
      <p:sp>
        <p:nvSpPr>
          <p:cNvPr id="10" name="Rectangle 9"/>
          <p:cNvSpPr/>
          <p:nvPr/>
        </p:nvSpPr>
        <p:spPr>
          <a:xfrm>
            <a:off x="528904" y="4283362"/>
            <a:ext cx="8319568" cy="923330"/>
          </a:xfrm>
          <a:prstGeom prst="rect">
            <a:avLst/>
          </a:prstGeom>
        </p:spPr>
        <p:txBody>
          <a:bodyPr wrap="square">
            <a:spAutoFit/>
          </a:bodyPr>
          <a:lstStyle/>
          <a:p>
            <a:r>
              <a:rPr lang="en-GB" b="1" dirty="0" smtClean="0"/>
              <a:t>Data replication and long term preservation- </a:t>
            </a:r>
            <a:r>
              <a:rPr lang="en-GB" dirty="0" smtClean="0"/>
              <a:t>B2SAFE will be used for resilient data storage. This will improve the redundancy of our data management infrastructure and allow bundles of data to be downloaded for particular purposes.</a:t>
            </a:r>
            <a:endParaRPr lang="en-GB" dirty="0"/>
          </a:p>
        </p:txBody>
      </p:sp>
      <p:sp>
        <p:nvSpPr>
          <p:cNvPr id="11" name="Rectangle 10"/>
          <p:cNvSpPr/>
          <p:nvPr/>
        </p:nvSpPr>
        <p:spPr>
          <a:xfrm>
            <a:off x="539551" y="5631777"/>
            <a:ext cx="8342281" cy="1200329"/>
          </a:xfrm>
          <a:prstGeom prst="rect">
            <a:avLst/>
          </a:prstGeom>
        </p:spPr>
        <p:txBody>
          <a:bodyPr wrap="square">
            <a:spAutoFit/>
          </a:bodyPr>
          <a:lstStyle/>
          <a:p>
            <a:r>
              <a:rPr lang="en-GB" b="1" dirty="0" smtClean="0"/>
              <a:t>Data staging service - </a:t>
            </a:r>
            <a:r>
              <a:rPr lang="en-GB" dirty="0" smtClean="0"/>
              <a:t>B2STAGE will be used to test shipping data sets between EUDAT storage sites and HPC clusters at Harwell (UK) and CINECA (Italy). This will reduce the need to create and move data bundles manually which can be difficult to manage and break the provenance chain.</a:t>
            </a:r>
            <a:endParaRPr lang="en-GB" dirty="0"/>
          </a:p>
        </p:txBody>
      </p:sp>
    </p:spTree>
    <p:extLst>
      <p:ext uri="{BB962C8B-B14F-4D97-AF65-F5344CB8AC3E}">
        <p14:creationId xmlns:p14="http://schemas.microsoft.com/office/powerpoint/2010/main" val="57507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Contact</a:t>
            </a:r>
            <a:endParaRPr lang="en-GB" dirty="0"/>
          </a:p>
        </p:txBody>
      </p:sp>
      <p:pic>
        <p:nvPicPr>
          <p:cNvPr id="4" name="Shape 90"/>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861048"/>
            <a:ext cx="26320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91"/>
          <p:cNvPicPr preferRelativeResize="0">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5908" y="4941168"/>
            <a:ext cx="1495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89"/>
          <p:cNvSpPr txBox="1">
            <a:spLocks/>
          </p:cNvSpPr>
          <p:nvPr/>
        </p:nvSpPr>
        <p:spPr>
          <a:xfrm>
            <a:off x="513556" y="1772816"/>
            <a:ext cx="3554388" cy="1872208"/>
          </a:xfrm>
          <a:prstGeom prst="rect">
            <a:avLst/>
          </a:prstGeom>
        </p:spPr>
        <p:txBody>
          <a:bodyPr vert="horz" lIns="91440" tIns="45700" rIns="91440" bIns="4570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0000"/>
              </a:buClr>
              <a:buSzPct val="25000"/>
              <a:buNone/>
            </a:pPr>
            <a:r>
              <a:rPr lang="it-IT" altLang="en-US" sz="2800" dirty="0" smtClean="0">
                <a:latin typeface="Calibri" pitchFamily="34" charset="0"/>
                <a:cs typeface="Arial" charset="0"/>
                <a:sym typeface="Calibri" pitchFamily="34" charset="0"/>
              </a:rPr>
              <a:t>Alys Brett </a:t>
            </a:r>
          </a:p>
          <a:p>
            <a:pPr marL="0" indent="0">
              <a:spcBef>
                <a:spcPts val="563"/>
              </a:spcBef>
              <a:buClr>
                <a:srgbClr val="000000"/>
              </a:buClr>
              <a:buSzPct val="25000"/>
              <a:buNone/>
            </a:pPr>
            <a:r>
              <a:rPr lang="it-IT" altLang="en-US" sz="2800" dirty="0" smtClean="0">
                <a:latin typeface="Calibri" pitchFamily="34" charset="0"/>
                <a:cs typeface="Arial" charset="0"/>
                <a:sym typeface="Calibri" pitchFamily="34" charset="0"/>
              </a:rPr>
              <a:t>CCFE, UK</a:t>
            </a:r>
            <a:r>
              <a:rPr lang="it-IT" altLang="en-US" sz="2400" dirty="0" smtClean="0">
                <a:latin typeface="Calibri" pitchFamily="34" charset="0"/>
                <a:cs typeface="Arial" charset="0"/>
                <a:sym typeface="Calibri" pitchFamily="34" charset="0"/>
              </a:rPr>
              <a:t> </a:t>
            </a:r>
          </a:p>
          <a:p>
            <a:pPr marL="0" indent="0">
              <a:spcBef>
                <a:spcPts val="475"/>
              </a:spcBef>
              <a:buClr>
                <a:srgbClr val="000000"/>
              </a:buClr>
              <a:buSzPct val="25000"/>
              <a:buNone/>
            </a:pPr>
            <a:r>
              <a:rPr lang="it-IT" altLang="en-US" sz="2400" dirty="0" smtClean="0">
                <a:latin typeface="Calibri" pitchFamily="34" charset="0"/>
                <a:cs typeface="Arial" charset="0"/>
                <a:sym typeface="Calibri" pitchFamily="34" charset="0"/>
                <a:hlinkClick r:id="rId4"/>
              </a:rPr>
              <a:t>alys.brett@ccfe.ac.uk</a:t>
            </a:r>
          </a:p>
          <a:p>
            <a:pPr>
              <a:spcBef>
                <a:spcPts val="475"/>
              </a:spcBef>
              <a:buClr>
                <a:srgbClr val="000000"/>
              </a:buClr>
              <a:buSzPct val="25000"/>
            </a:pPr>
            <a:endParaRPr lang="en-US" altLang="en-US" sz="2400" dirty="0">
              <a:latin typeface="Calibri" pitchFamily="34" charset="0"/>
              <a:cs typeface="Arial" charset="0"/>
              <a:sym typeface="Calibri" pitchFamily="34" charset="0"/>
            </a:endParaRPr>
          </a:p>
        </p:txBody>
      </p:sp>
      <p:sp>
        <p:nvSpPr>
          <p:cNvPr id="7" name="Content Placeholder 2"/>
          <p:cNvSpPr txBox="1">
            <a:spLocks/>
          </p:cNvSpPr>
          <p:nvPr/>
        </p:nvSpPr>
        <p:spPr bwMode="auto">
          <a:xfrm>
            <a:off x="4788024" y="1600669"/>
            <a:ext cx="4032448" cy="44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54013" indent="-354013" algn="l" defTabSz="952500" rtl="0" eaLnBrk="1" fontAlgn="base" hangingPunct="1">
              <a:spcBef>
                <a:spcPct val="20000"/>
              </a:spcBef>
              <a:spcAft>
                <a:spcPts val="575"/>
              </a:spcAft>
              <a:buClr>
                <a:schemeClr val="accent1"/>
              </a:buClr>
              <a:buSzPct val="120000"/>
              <a:buFont typeface="Arial" charset="0"/>
              <a:buChar char="•"/>
              <a:defRPr sz="2400">
                <a:solidFill>
                  <a:schemeClr val="tx1"/>
                </a:solidFill>
                <a:latin typeface="HelveticaNeueLT Pro 45 Lt"/>
                <a:ea typeface="ＭＳ Ｐゴシック" charset="0"/>
                <a:cs typeface="HelveticaNeueLT Pro 45 Lt"/>
              </a:defRPr>
            </a:lvl1pPr>
            <a:lvl2pPr marL="631825" indent="-276225" algn="l" defTabSz="952500" rtl="0" eaLnBrk="1" fontAlgn="base" hangingPunct="1">
              <a:spcBef>
                <a:spcPct val="20000"/>
              </a:spcBef>
              <a:spcAft>
                <a:spcPts val="575"/>
              </a:spcAft>
              <a:buClr>
                <a:schemeClr val="accent1"/>
              </a:buClr>
              <a:buSzPct val="100000"/>
              <a:buFont typeface="Arial" charset="0"/>
              <a:buChar char="•"/>
              <a:defRPr sz="2200">
                <a:solidFill>
                  <a:schemeClr val="tx1"/>
                </a:solidFill>
                <a:latin typeface="HelveticaNeueLT Pro 45 Lt"/>
                <a:ea typeface="ＭＳ Ｐゴシック" charset="0"/>
                <a:cs typeface="HelveticaNeueLT Pro 45 Lt"/>
              </a:defRPr>
            </a:lvl2pPr>
            <a:lvl3pPr marL="895350"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3pPr>
            <a:lvl4pPr marL="1147763"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4pPr>
            <a:lvl5pPr marL="1400175"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5pPr>
            <a:lvl6pPr marL="2371346"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6pPr>
            <a:lvl7pPr marL="2591945"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7pPr>
            <a:lvl8pPr marL="2812522"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8pPr>
            <a:lvl9pPr marL="3033117"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9pPr>
          </a:lstStyle>
          <a:p>
            <a:pPr marL="0" indent="0" algn="ctr" defTabSz="914400">
              <a:buNone/>
            </a:pPr>
            <a:r>
              <a:rPr lang="en-GB" sz="2800" b="1" dirty="0">
                <a:solidFill>
                  <a:prstClr val="black"/>
                </a:solidFill>
                <a:latin typeface="Century Gothic" panose="020B0502020202020204" pitchFamily="34" charset="0"/>
                <a:ea typeface="+mn-ea"/>
                <a:cs typeface="Arial" pitchFamily="34" charset="0"/>
              </a:rPr>
              <a:t>EUDAT</a:t>
            </a:r>
          </a:p>
          <a:p>
            <a:pPr marL="0" indent="0" defTabSz="914400">
              <a:buNone/>
            </a:pPr>
            <a:r>
              <a:rPr lang="en-GB" sz="2800" dirty="0">
                <a:solidFill>
                  <a:prstClr val="black"/>
                </a:solidFill>
                <a:latin typeface="Century Gothic" panose="020B0502020202020204" pitchFamily="34" charset="0"/>
                <a:ea typeface="+mn-ea"/>
                <a:cs typeface="Arial" pitchFamily="34" charset="0"/>
              </a:rPr>
              <a:t>Web – </a:t>
            </a:r>
            <a:r>
              <a:rPr lang="en-GB" sz="2800" dirty="0">
                <a:solidFill>
                  <a:srgbClr val="0070C0"/>
                </a:solidFill>
                <a:latin typeface="Century Gothic" panose="020B0502020202020204" pitchFamily="34" charset="0"/>
                <a:ea typeface="+mn-ea"/>
                <a:cs typeface="Arial" pitchFamily="34" charset="0"/>
              </a:rPr>
              <a:t>eudat.eu</a:t>
            </a:r>
          </a:p>
          <a:p>
            <a:pPr marL="0" indent="0" defTabSz="914400">
              <a:buNone/>
            </a:pPr>
            <a:r>
              <a:rPr lang="en-GB" sz="2800" dirty="0">
                <a:solidFill>
                  <a:prstClr val="black"/>
                </a:solidFill>
                <a:latin typeface="Century Gothic" panose="020B0502020202020204" pitchFamily="34" charset="0"/>
                <a:ea typeface="+mn-ea"/>
                <a:cs typeface="Arial" pitchFamily="34" charset="0"/>
              </a:rPr>
              <a:t>Twitter - </a:t>
            </a:r>
            <a:r>
              <a:rPr lang="en-GB" sz="2800" dirty="0">
                <a:solidFill>
                  <a:srgbClr val="0070C0"/>
                </a:solidFill>
                <a:latin typeface="Century Gothic" panose="020B0502020202020204" pitchFamily="34" charset="0"/>
                <a:ea typeface="+mn-ea"/>
                <a:cs typeface="Arial" pitchFamily="34" charset="0"/>
              </a:rPr>
              <a:t>@</a:t>
            </a:r>
            <a:r>
              <a:rPr lang="en-GB" sz="2800" dirty="0" smtClean="0">
                <a:solidFill>
                  <a:srgbClr val="0070C0"/>
                </a:solidFill>
                <a:latin typeface="Century Gothic" panose="020B0502020202020204" pitchFamily="34" charset="0"/>
                <a:ea typeface="+mn-ea"/>
                <a:cs typeface="Arial" pitchFamily="34" charset="0"/>
              </a:rPr>
              <a:t>EUDAT_EU</a:t>
            </a:r>
            <a:endParaRPr lang="en-GB" sz="2800" dirty="0">
              <a:solidFill>
                <a:srgbClr val="0070C0"/>
              </a:solidFill>
              <a:latin typeface="Century Gothic" panose="020B0502020202020204" pitchFamily="34" charset="0"/>
              <a:ea typeface="+mn-ea"/>
              <a:cs typeface="Arial" pitchFamily="34" charset="0"/>
            </a:endParaRPr>
          </a:p>
          <a:p>
            <a:endParaRPr lang="en-GB" sz="2800" kern="0" dirty="0">
              <a:solidFill>
                <a:srgbClr val="0070C0"/>
              </a:solidFill>
              <a:latin typeface="Century Gothic" panose="020B0502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6076" y="3980447"/>
            <a:ext cx="3096344" cy="2032570"/>
          </a:xfrm>
          <a:prstGeom prst="rect">
            <a:avLst/>
          </a:prstGeom>
        </p:spPr>
      </p:pic>
    </p:spTree>
    <p:extLst>
      <p:ext uri="{BB962C8B-B14F-4D97-AF65-F5344CB8AC3E}">
        <p14:creationId xmlns:p14="http://schemas.microsoft.com/office/powerpoint/2010/main" val="1630245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595</Words>
  <Application>Microsoft Office PowerPoint</Application>
  <PresentationFormat>On-screen Show (4:3)</PresentationFormat>
  <Paragraphs>60</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Tokamak data mirror  for JET and MAST Moving towards an open data repository for European nuclear fusion research</vt:lpstr>
      <vt:lpstr>EUDAT: A truly pan-European Infrastructure</vt:lpstr>
      <vt:lpstr>PowerPoint Presentation</vt:lpstr>
      <vt:lpstr>B2 Service Suite</vt:lpstr>
      <vt:lpstr>Building solutions with the communities</vt:lpstr>
      <vt:lpstr>The Challenge</vt:lpstr>
      <vt:lpstr>Pilot Overview</vt:lpstr>
      <vt:lpstr>EUDAT Service Uptake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Tokamak data mirror for JET and MAST data – moving towards an open data repository for European nuclear fusion research</dc:title>
  <dc:creator>Alex</dc:creator>
  <cp:lastModifiedBy>Alex</cp:lastModifiedBy>
  <cp:revision>19</cp:revision>
  <dcterms:created xsi:type="dcterms:W3CDTF">2016-03-21T11:32:04Z</dcterms:created>
  <dcterms:modified xsi:type="dcterms:W3CDTF">2016-05-03T14:38:15Z</dcterms:modified>
</cp:coreProperties>
</file>